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258" r:id="rId5"/>
    <p:sldId id="261" r:id="rId6"/>
    <p:sldId id="262" r:id="rId7"/>
    <p:sldId id="278" r:id="rId8"/>
    <p:sldId id="263" r:id="rId9"/>
    <p:sldId id="293" r:id="rId10"/>
    <p:sldId id="280" r:id="rId11"/>
    <p:sldId id="295" r:id="rId12"/>
    <p:sldId id="294" r:id="rId13"/>
    <p:sldId id="265" r:id="rId14"/>
    <p:sldId id="296" r:id="rId15"/>
    <p:sldId id="297" r:id="rId16"/>
    <p:sldId id="366" r:id="rId17"/>
    <p:sldId id="298" r:id="rId18"/>
    <p:sldId id="364" r:id="rId19"/>
    <p:sldId id="367" r:id="rId20"/>
    <p:sldId id="299" r:id="rId21"/>
    <p:sldId id="302" r:id="rId22"/>
    <p:sldId id="368" r:id="rId23"/>
    <p:sldId id="301" r:id="rId24"/>
    <p:sldId id="303" r:id="rId25"/>
    <p:sldId id="369" r:id="rId26"/>
    <p:sldId id="304" r:id="rId27"/>
    <p:sldId id="283" r:id="rId28"/>
    <p:sldId id="370" r:id="rId29"/>
    <p:sldId id="305" r:id="rId30"/>
    <p:sldId id="365" r:id="rId31"/>
    <p:sldId id="306" r:id="rId32"/>
    <p:sldId id="308" r:id="rId33"/>
    <p:sldId id="361" r:id="rId34"/>
    <p:sldId id="311" r:id="rId35"/>
    <p:sldId id="312" r:id="rId36"/>
    <p:sldId id="279" r:id="rId37"/>
    <p:sldId id="362" r:id="rId38"/>
    <p:sldId id="313" r:id="rId39"/>
    <p:sldId id="363" r:id="rId40"/>
    <p:sldId id="314" r:id="rId41"/>
    <p:sldId id="315" r:id="rId42"/>
    <p:sldId id="371" r:id="rId43"/>
    <p:sldId id="316" r:id="rId44"/>
    <p:sldId id="360" r:id="rId45"/>
    <p:sldId id="29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BF"/>
    <a:srgbClr val="01499E"/>
    <a:srgbClr val="A4D077"/>
    <a:srgbClr val="FFA01C"/>
    <a:srgbClr val="5C4F3D"/>
    <a:srgbClr val="123D81"/>
    <a:srgbClr val="001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AA29-FC71-4041-A51D-B6540851773D}" type="datetimeFigureOut">
              <a:rPr lang="en-US" smtClean="0"/>
              <a:t>9/27/2014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1CC94-CC7C-42CF-8BC5-F3798244B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38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73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80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98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37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45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51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47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9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67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09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2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66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9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7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42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00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77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98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65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35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9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92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42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36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45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5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58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66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6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16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147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44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89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68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5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1CC94-CC7C-42CF-8BC5-F3798244BB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2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_ppt_slides_r105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035" y="332631"/>
            <a:ext cx="7772400" cy="973229"/>
          </a:xfrm>
        </p:spPr>
        <p:txBody>
          <a:bodyPr>
            <a:normAutofit/>
          </a:bodyPr>
          <a:lstStyle>
            <a:lvl1pPr algn="l">
              <a:defRPr sz="4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035" y="1305860"/>
            <a:ext cx="7772400" cy="59032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rgbClr val="5C4F3D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5" y="5722972"/>
            <a:ext cx="2668155" cy="8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26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7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67"/>
          <a:stretch/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123D81"/>
                </a:solidFill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>
                <a:latin typeface="Arial"/>
                <a:cs typeface="Arial"/>
              </a:defRPr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07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7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pic>
        <p:nvPicPr>
          <p:cNvPr id="15" name="Picture 14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71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_ppt_slides_r1056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pic>
        <p:nvPicPr>
          <p:cNvPr id="14" name="Picture 13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46736" y="623465"/>
            <a:ext cx="6867838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646735" y="1937604"/>
            <a:ext cx="6089721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2577366"/>
            <a:ext cx="6089720" cy="39512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Arial"/>
                <a:cs typeface="Arial"/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24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6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pic>
        <p:nvPicPr>
          <p:cNvPr id="12" name="Picture 11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8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_ppt_slides_r105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123D81"/>
                </a:solidFill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>
                <a:latin typeface="Arial"/>
                <a:cs typeface="Arial"/>
              </a:defRPr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20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pic>
        <p:nvPicPr>
          <p:cNvPr id="15" name="Picture 14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52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lor_horizontal_Tag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46736" y="623465"/>
            <a:ext cx="6867838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646735" y="1937604"/>
            <a:ext cx="6089721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2577366"/>
            <a:ext cx="6089720" cy="39512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Arial"/>
                <a:cs typeface="Arial"/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IN_ppt_slides_r1058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r="95453"/>
          <a:stretch/>
        </p:blipFill>
        <p:spPr>
          <a:xfrm>
            <a:off x="0" y="0"/>
            <a:ext cx="266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58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8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r="95453"/>
          <a:stretch/>
        </p:blipFill>
        <p:spPr>
          <a:xfrm>
            <a:off x="0" y="0"/>
            <a:ext cx="266928" cy="6858000"/>
          </a:xfrm>
          <a:prstGeom prst="rect">
            <a:avLst/>
          </a:prstGeom>
        </p:spPr>
      </p:pic>
      <p:pic>
        <p:nvPicPr>
          <p:cNvPr id="10" name="Picture 9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8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color_horizontal_Tag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90" y="5526198"/>
            <a:ext cx="2668155" cy="8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2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5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035" y="4581148"/>
            <a:ext cx="7772400" cy="973229"/>
          </a:xfrm>
        </p:spPr>
        <p:txBody>
          <a:bodyPr>
            <a:normAutofit/>
          </a:bodyPr>
          <a:lstStyle>
            <a:lvl1pPr algn="l">
              <a:defRPr sz="4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035" y="5554377"/>
            <a:ext cx="7772400" cy="59032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rgbClr val="5C4F3D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5" y="231205"/>
            <a:ext cx="2668155" cy="8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15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0058BF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27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FFA01C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8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33448"/>
            <a:ext cx="7772400" cy="1362075"/>
          </a:xfrm>
        </p:spPr>
        <p:txBody>
          <a:bodyPr anchor="t">
            <a:normAutofit/>
          </a:bodyPr>
          <a:lstStyle>
            <a:lvl1pPr algn="ctr">
              <a:defRPr sz="3500" b="1" cap="all">
                <a:solidFill>
                  <a:srgbClr val="A4D077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6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5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48"/>
          <a:stretch/>
        </p:blipFill>
        <p:spPr>
          <a:xfrm>
            <a:off x="0" y="0"/>
            <a:ext cx="9144000" cy="1498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123D81"/>
                </a:solidFill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>
                <a:latin typeface="Arial"/>
                <a:cs typeface="Arial"/>
              </a:defRPr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71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_ppt_slides_r1055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16"/>
          <a:stretch/>
        </p:blipFill>
        <p:spPr>
          <a:xfrm>
            <a:off x="0" y="0"/>
            <a:ext cx="9144000" cy="153511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3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_ppt_slides_r105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46736" y="623465"/>
            <a:ext cx="6867838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rgbClr val="123D8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646735" y="1937604"/>
            <a:ext cx="6089721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2577366"/>
            <a:ext cx="6089720" cy="39512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Arial"/>
                <a:cs typeface="Arial"/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28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_ppt_slides_r105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3"/>
          <a:stretch/>
        </p:blipFill>
        <p:spPr>
          <a:xfrm>
            <a:off x="-148830" y="0"/>
            <a:ext cx="415758" cy="6858000"/>
          </a:xfrm>
          <a:prstGeom prst="rect">
            <a:avLst/>
          </a:prstGeom>
        </p:spPr>
      </p:pic>
      <p:pic>
        <p:nvPicPr>
          <p:cNvPr id="11" name="Picture 10" descr="color_horizontal_Tag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8" y="6135752"/>
            <a:ext cx="1926047" cy="588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23D8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003059" y="6427120"/>
            <a:ext cx="2040928" cy="342900"/>
          </a:xfrm>
          <a:prstGeom prst="rect">
            <a:avLst/>
          </a:prstGeom>
          <a:ln/>
        </p:spPr>
        <p:txBody>
          <a:bodyPr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/>
              <a:t>INTERNEWS | </a:t>
            </a:r>
            <a:fld id="{7A82A022-CF94-1849-AA47-094D54E4CE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78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6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2" r:id="rId4"/>
    <p:sldLayoutId id="2147483661" r:id="rId5"/>
    <p:sldLayoutId id="2147483650" r:id="rId6"/>
    <p:sldLayoutId id="2147483653" r:id="rId7"/>
    <p:sldLayoutId id="2147483655" r:id="rId8"/>
    <p:sldLayoutId id="2147483667" r:id="rId9"/>
    <p:sldLayoutId id="2147483663" r:id="rId10"/>
    <p:sldLayoutId id="2147483666" r:id="rId11"/>
    <p:sldLayoutId id="2147483668" r:id="rId12"/>
    <p:sldLayoutId id="2147483675" r:id="rId13"/>
    <p:sldLayoutId id="2147483671" r:id="rId14"/>
    <p:sldLayoutId id="2147483672" r:id="rId15"/>
    <p:sldLayoutId id="2147483673" r:id="rId16"/>
    <p:sldLayoutId id="2147483676" r:id="rId17"/>
    <p:sldLayoutId id="2147483669" r:id="rId18"/>
    <p:sldLayoutId id="2147483682" r:id="rId19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pending.org/iati_cordaid_af/views/af-area-sector-projects-overall#/~/tot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slc.klp.org.i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internewskenya.org/fellowshipblog/kenya-leads-decline-in-female-genital-mutilation-but-victims-are-younger-mutilation-more-extreme/#sthash.9TzVB9rY.dpb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amazonia.org/maps/galileu_05/#!/story=post-1108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x.com/2014/8/4/5963751/the-real-cause-of-the-ebola-outbreak-its-not-what-you-thin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ran" TargetMode="External"/><Relationship Id="rId3" Type="http://schemas.openxmlformats.org/officeDocument/2006/relationships/hyperlink" Target="http://en.wikipedia.org/wiki/United_States_armed_forces" TargetMode="External"/><Relationship Id="rId7" Type="http://schemas.openxmlformats.org/officeDocument/2006/relationships/hyperlink" Target="http://en.wikipedia.org/wiki/Pakista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n.wikipedia.org/wiki/Taliban" TargetMode="External"/><Relationship Id="rId5" Type="http://schemas.openxmlformats.org/officeDocument/2006/relationships/hyperlink" Target="http://en.wikipedia.org/wiki/WikiLeaks" TargetMode="External"/><Relationship Id="rId4" Type="http://schemas.openxmlformats.org/officeDocument/2006/relationships/hyperlink" Target="http://en.wikipedia.org/wiki/War_in_Afghanistan_(2001%E2%80%93present)" TargetMode="External"/><Relationship Id="rId9" Type="http://schemas.openxmlformats.org/officeDocument/2006/relationships/hyperlink" Target="http://en.wikipedia.org/wiki/Taliban_insurgenc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world/the-war-log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ij.org/offshor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stout.github.io/westgate/html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jazeera.com/news/asia/2014/06/muslims-killed-sri-lanka-mob-attacks-201461663841177637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publicdata/directory" TargetMode="External"/><Relationship Id="rId13" Type="http://schemas.openxmlformats.org/officeDocument/2006/relationships/hyperlink" Target="http://abigbang.wikidot.com/opendata-list-of-resources" TargetMode="External"/><Relationship Id="rId18" Type="http://schemas.openxmlformats.org/officeDocument/2006/relationships/hyperlink" Target="http://www.quora.com/Data/Where-can-I-get-large-datasets-open-to-the-public" TargetMode="External"/><Relationship Id="rId26" Type="http://schemas.openxmlformats.org/officeDocument/2006/relationships/hyperlink" Target="http://geodata.grid.unep.ch/" TargetMode="External"/><Relationship Id="rId3" Type="http://schemas.openxmlformats.org/officeDocument/2006/relationships/hyperlink" Target="http://www.who.int/research/en/" TargetMode="External"/><Relationship Id="rId21" Type="http://schemas.openxmlformats.org/officeDocument/2006/relationships/hyperlink" Target="http://datamarket.com/" TargetMode="External"/><Relationship Id="rId7" Type="http://schemas.openxmlformats.org/officeDocument/2006/relationships/hyperlink" Target="http://www.guardian.co.uk/world-government-data" TargetMode="External"/><Relationship Id="rId12" Type="http://schemas.openxmlformats.org/officeDocument/2006/relationships/hyperlink" Target="http://freegisdata.rtwilson.com/" TargetMode="External"/><Relationship Id="rId17" Type="http://schemas.openxmlformats.org/officeDocument/2006/relationships/hyperlink" Target="http://www.datawrangling.com/some-datasets-available-on-the-web" TargetMode="External"/><Relationship Id="rId25" Type="http://schemas.openxmlformats.org/officeDocument/2006/relationships/hyperlink" Target="http://www.naturalearthdata.com/" TargetMode="External"/><Relationship Id="rId2" Type="http://schemas.openxmlformats.org/officeDocument/2006/relationships/notesSlide" Target="../notesSlides/notesSlide37.xml"/><Relationship Id="rId16" Type="http://schemas.openxmlformats.org/officeDocument/2006/relationships/hyperlink" Target="http://africaopendata.org/" TargetMode="External"/><Relationship Id="rId20" Type="http://schemas.openxmlformats.org/officeDocument/2006/relationships/hyperlink" Target="http://www.infochimps.com/" TargetMode="External"/><Relationship Id="rId29" Type="http://schemas.openxmlformats.org/officeDocument/2006/relationships/hyperlink" Target="http://www.landmatrix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data.unicef.org/" TargetMode="External"/><Relationship Id="rId11" Type="http://schemas.openxmlformats.org/officeDocument/2006/relationships/hyperlink" Target="http://www.factual.com/" TargetMode="External"/><Relationship Id="rId24" Type="http://schemas.openxmlformats.org/officeDocument/2006/relationships/hyperlink" Target="http://opencorporates.com/" TargetMode="External"/><Relationship Id="rId5" Type="http://schemas.openxmlformats.org/officeDocument/2006/relationships/hyperlink" Target="http://www.prb.org/" TargetMode="External"/><Relationship Id="rId15" Type="http://schemas.openxmlformats.org/officeDocument/2006/relationships/hyperlink" Target="http://www.wri.org/" TargetMode="External"/><Relationship Id="rId23" Type="http://schemas.openxmlformats.org/officeDocument/2006/relationships/hyperlink" Target="http://investigativedashboard.org/" TargetMode="External"/><Relationship Id="rId28" Type="http://schemas.openxmlformats.org/officeDocument/2006/relationships/hyperlink" Target="http://www.transparency.org/research/cpi/overview" TargetMode="External"/><Relationship Id="rId10" Type="http://schemas.openxmlformats.org/officeDocument/2006/relationships/hyperlink" Target="http://wiki.dbpedia.org/Datasets" TargetMode="External"/><Relationship Id="rId19" Type="http://schemas.openxmlformats.org/officeDocument/2006/relationships/hyperlink" Target="http://www.programmableweb.com/apis/directory/" TargetMode="External"/><Relationship Id="rId4" Type="http://schemas.openxmlformats.org/officeDocument/2006/relationships/hyperlink" Target="http://data.un.org/" TargetMode="External"/><Relationship Id="rId9" Type="http://schemas.openxmlformats.org/officeDocument/2006/relationships/hyperlink" Target="http://thedatahub.org/" TargetMode="External"/><Relationship Id="rId14" Type="http://schemas.openxmlformats.org/officeDocument/2006/relationships/hyperlink" Target="http://oad.simmons.edu/oadwiki/Data_repositories#Energy" TargetMode="External"/><Relationship Id="rId22" Type="http://schemas.openxmlformats.org/officeDocument/2006/relationships/hyperlink" Target="http://offshoreleaks.icij.org/" TargetMode="External"/><Relationship Id="rId27" Type="http://schemas.openxmlformats.org/officeDocument/2006/relationships/hyperlink" Target="http://www.aiddata.org/content/index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risisgroup.org/" TargetMode="External"/><Relationship Id="rId3" Type="http://schemas.openxmlformats.org/officeDocument/2006/relationships/hyperlink" Target="http://www.isaf.nato.int/" TargetMode="External"/><Relationship Id="rId7" Type="http://schemas.openxmlformats.org/officeDocument/2006/relationships/hyperlink" Target="http://www.areu.org.af/?Lang=en-U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aan-afghanistan.com/" TargetMode="External"/><Relationship Id="rId11" Type="http://schemas.openxmlformats.org/officeDocument/2006/relationships/hyperlink" Target="http://www.afga.org/" TargetMode="External"/><Relationship Id="rId5" Type="http://schemas.openxmlformats.org/officeDocument/2006/relationships/hyperlink" Target="http://www.afghanwire.com/" TargetMode="External"/><Relationship Id="rId10" Type="http://schemas.openxmlformats.org/officeDocument/2006/relationships/hyperlink" Target="http://www.healthpolicyproject.com/index.cfm?id=country-Afghanistan" TargetMode="External"/><Relationship Id="rId4" Type="http://schemas.openxmlformats.org/officeDocument/2006/relationships/hyperlink" Target="http://www.afghanconflictmonitor.org/" TargetMode="External"/><Relationship Id="rId9" Type="http://schemas.openxmlformats.org/officeDocument/2006/relationships/hyperlink" Target="http://moph.gov.af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olderview?id=0B-dTRqkrNLbceUNVTTRhQ1QzOTg&amp;usp=drive_web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journalismhandbook.org/1.0/en/in_the_newsroom_3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rtingproject.net/JailCrunch/#LITHUANI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Stories in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5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70334" y="1322024"/>
            <a:ext cx="6973676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dirty="0" smtClean="0"/>
              <a:t>What would your news angle be if you receive a report of monthly crime rates in Kabul?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 smtClean="0"/>
              <a:t>Type of crime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 smtClean="0"/>
              <a:t>Location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 smtClean="0"/>
              <a:t>Data and time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11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747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28" y="72624"/>
            <a:ext cx="8103192" cy="764658"/>
          </a:xfrm>
        </p:spPr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6914" y="5546854"/>
            <a:ext cx="8411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hlinkClick r:id="rId3"/>
              </a:rPr>
              <a:t>CordAid</a:t>
            </a:r>
            <a:r>
              <a:rPr lang="en-US" b="1" dirty="0" smtClean="0">
                <a:hlinkClick r:id="rId3"/>
              </a:rPr>
              <a:t> Afghanistan Health</a:t>
            </a:r>
            <a:r>
              <a:rPr lang="en-US" dirty="0" smtClean="0"/>
              <a:t>: A sector breakdown of all health projects funded by the Catholic Organization for Relief and Development.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7" y="1074144"/>
            <a:ext cx="8961623" cy="43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70334" y="1322024"/>
            <a:ext cx="6973676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b="1" dirty="0"/>
              <a:t>How could </a:t>
            </a:r>
            <a:r>
              <a:rPr lang="en-US" sz="3200" b="1" dirty="0" smtClean="0"/>
              <a:t>you write a story about economics and budgets?</a:t>
            </a:r>
            <a:endParaRPr lang="en-US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Annual budget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GDP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Donor aid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808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12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1143000"/>
          </a:xfrm>
        </p:spPr>
        <p:txBody>
          <a:bodyPr/>
          <a:lstStyle/>
          <a:p>
            <a:r>
              <a:rPr lang="en-US" dirty="0" smtClean="0"/>
              <a:t>Data sources: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5000" y="1215624"/>
            <a:ext cx="16485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India school performance</a:t>
            </a:r>
            <a:r>
              <a:rPr lang="en-US" dirty="0" smtClean="0">
                <a:hlinkClick r:id="rId3"/>
              </a:rPr>
              <a:t>: </a:t>
            </a:r>
            <a:r>
              <a:rPr lang="en-US" dirty="0" smtClean="0"/>
              <a:t>District by district breakdown of private and public school performance by subject, gender and year.</a:t>
            </a:r>
            <a:endParaRPr lang="en-US" dirty="0"/>
          </a:p>
        </p:txBody>
      </p:sp>
      <p:pic>
        <p:nvPicPr>
          <p:cNvPr id="5" name="Picture 4" descr="Karnataka - SSLC Results Insigh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01" y="1003951"/>
            <a:ext cx="6231055" cy="49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70334" y="1322024"/>
            <a:ext cx="6973676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b="1" dirty="0"/>
              <a:t>How could </a:t>
            </a:r>
            <a:r>
              <a:rPr lang="en-US" sz="3200" b="1" dirty="0" smtClean="0"/>
              <a:t>you write a story about education data?</a:t>
            </a:r>
            <a:endParaRPr lang="en-US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School performance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Student-teacher ratio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School completion rates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847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65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1143000"/>
          </a:xfrm>
        </p:spPr>
        <p:txBody>
          <a:bodyPr/>
          <a:lstStyle/>
          <a:p>
            <a:r>
              <a:rPr lang="en-US" dirty="0" smtClean="0"/>
              <a:t>Data sources: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5000" y="1399142"/>
            <a:ext cx="1403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Kenya leads decline in </a:t>
            </a:r>
            <a:r>
              <a:rPr lang="en-US" b="1" dirty="0" err="1" smtClean="0">
                <a:hlinkClick r:id="rId3"/>
              </a:rPr>
              <a:t>FGM</a:t>
            </a:r>
            <a:r>
              <a:rPr lang="en-US" dirty="0" smtClean="0"/>
              <a:t>: </a:t>
            </a:r>
            <a:r>
              <a:rPr lang="en-US" dirty="0" err="1" smtClean="0"/>
              <a:t>Internews</a:t>
            </a:r>
            <a:r>
              <a:rPr lang="en-US" dirty="0" smtClean="0"/>
              <a:t> reports on the decline and remaining challenges to eliminate </a:t>
            </a:r>
            <a:r>
              <a:rPr lang="en-US" dirty="0" err="1" smtClean="0"/>
              <a:t>FGM</a:t>
            </a:r>
            <a:r>
              <a:rPr lang="en-US" dirty="0" smtClean="0"/>
              <a:t> based on UNICEF report.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52" y="926374"/>
            <a:ext cx="6554048" cy="59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1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70334" y="1322024"/>
            <a:ext cx="6973676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b="1" dirty="0"/>
              <a:t>How could </a:t>
            </a:r>
            <a:r>
              <a:rPr lang="en-US" sz="3200" b="1" dirty="0" smtClean="0"/>
              <a:t>you write a story about human rights data?</a:t>
            </a:r>
            <a:endParaRPr lang="en-US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Violence against women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Police abuse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Abuse of children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2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994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sources: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574" y="5445965"/>
            <a:ext cx="787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hlinkClick r:id="rId3"/>
              </a:rPr>
              <a:t>Infoamazonia</a:t>
            </a:r>
            <a:r>
              <a:rPr lang="en-US" dirty="0" smtClean="0"/>
              <a:t>: Maps of protected areas, oil wells and oil block contracts show where illegal oil drilling is taking place.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2" y="962412"/>
            <a:ext cx="8847457" cy="42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70334" y="1322024"/>
            <a:ext cx="6973676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b="1" dirty="0" smtClean="0"/>
              <a:t>What story angles can you think of for environmental data?</a:t>
            </a:r>
            <a:endParaRPr lang="en-US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Source of energy and fuel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Rates of agricultural production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Report on extractive industry potential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66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</a:t>
            </a:r>
            <a:r>
              <a:rPr lang="en-US" sz="2800" dirty="0" smtClean="0"/>
              <a:t>Sources</a:t>
            </a:r>
            <a:r>
              <a:rPr lang="en-US" sz="2800" dirty="0"/>
              <a:t>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520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241299"/>
            <a:ext cx="6867838" cy="1143000"/>
          </a:xfrm>
        </p:spPr>
        <p:txBody>
          <a:bodyPr/>
          <a:lstStyle/>
          <a:p>
            <a:r>
              <a:rPr lang="en-US" dirty="0" smtClean="0"/>
              <a:t>Sources of Data: Recurring Events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4151" y="1277957"/>
            <a:ext cx="21412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The Ebola outbreak's real cause: Letting industry drive the research agenda</a:t>
            </a:r>
            <a:endParaRPr lang="en-US" b="1" dirty="0"/>
          </a:p>
          <a:p>
            <a:r>
              <a:rPr lang="en-US" dirty="0" smtClean="0"/>
              <a:t>: </a:t>
            </a:r>
            <a:r>
              <a:rPr lang="en-US" dirty="0" err="1" smtClean="0"/>
              <a:t>Vox</a:t>
            </a:r>
            <a:r>
              <a:rPr lang="en-US" dirty="0" smtClean="0"/>
              <a:t> shows that areas hardest hit by Ebola spend little on healthcare and little funds are invested in developing cures for neglected tropical diseases.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86" y="1200838"/>
            <a:ext cx="5155316" cy="56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4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70334" y="1322024"/>
            <a:ext cx="6973676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b="1" dirty="0"/>
              <a:t>How could </a:t>
            </a:r>
            <a:r>
              <a:rPr lang="en-US" sz="3200" b="1" dirty="0" smtClean="0"/>
              <a:t>you write a story about health data?</a:t>
            </a:r>
            <a:endParaRPr lang="en-US" sz="32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Number of hospitals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Life expectancy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Disease rates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36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05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70334" y="1322024"/>
            <a:ext cx="6973676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b="1" dirty="0"/>
              <a:t>How could these recurring reports be used in your </a:t>
            </a:r>
            <a:r>
              <a:rPr lang="en-US" sz="3200" b="1" dirty="0" smtClean="0"/>
              <a:t>reporting</a:t>
            </a:r>
            <a:r>
              <a:rPr lang="en-US" sz="3200" b="1" dirty="0"/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Corruption indicator data </a:t>
            </a:r>
            <a:r>
              <a:rPr lang="en-US" sz="3200" dirty="0"/>
              <a:t>by </a:t>
            </a:r>
            <a:r>
              <a:rPr lang="en-US" sz="3200" dirty="0" smtClean="0"/>
              <a:t>year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Unemployment data </a:t>
            </a:r>
            <a:r>
              <a:rPr lang="en-US" sz="3200" dirty="0"/>
              <a:t>by </a:t>
            </a:r>
            <a:r>
              <a:rPr lang="en-US" sz="3200" dirty="0" smtClean="0"/>
              <a:t>age group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Maternal and child mortality reports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Other reports, press releases and data sent to your media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96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1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ources: Sent or Leaked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153953"/>
            <a:ext cx="6089720" cy="4405032"/>
          </a:xfrm>
        </p:spPr>
        <p:txBody>
          <a:bodyPr>
            <a:normAutofit fontScale="62500" lnSpcReduction="20000"/>
          </a:bodyPr>
          <a:lstStyle/>
          <a:p>
            <a:r>
              <a:rPr lang="en-US" sz="2800" b="1" i="1" dirty="0" err="1"/>
              <a:t>Wikileaks</a:t>
            </a:r>
            <a:r>
              <a:rPr lang="en-US" sz="2800" b="1" i="1" dirty="0"/>
              <a:t> Afghan War Diary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The </a:t>
            </a:r>
            <a:r>
              <a:rPr lang="en-US" sz="3200" b="1" dirty="0"/>
              <a:t>Afghan War documents leak</a:t>
            </a:r>
            <a:r>
              <a:rPr lang="en-US" sz="3200" dirty="0"/>
              <a:t> is the disclosure of a collection of internal </a:t>
            </a:r>
            <a:r>
              <a:rPr lang="en-US" sz="3200" dirty="0">
                <a:hlinkClick r:id="rId3" tooltip="United States armed forces"/>
              </a:rPr>
              <a:t>U.S. military</a:t>
            </a:r>
            <a:r>
              <a:rPr lang="en-US" sz="3200" dirty="0"/>
              <a:t> logs of the </a:t>
            </a:r>
            <a:r>
              <a:rPr lang="en-US" sz="3200" dirty="0">
                <a:hlinkClick r:id="rId4" tooltip="War in Afghanistan (2001–present)"/>
              </a:rPr>
              <a:t>War in Afghanistan</a:t>
            </a:r>
            <a:r>
              <a:rPr lang="en-US" sz="3200" dirty="0"/>
              <a:t>, also called the </a:t>
            </a:r>
            <a:r>
              <a:rPr lang="en-US" sz="3200" b="1" dirty="0"/>
              <a:t>Afghan War Diary</a:t>
            </a:r>
            <a:r>
              <a:rPr lang="en-US" sz="3200" dirty="0"/>
              <a:t>, which were published by </a:t>
            </a:r>
            <a:r>
              <a:rPr lang="en-US" sz="3200" dirty="0">
                <a:hlinkClick r:id="rId5" tooltip="WikiLeaks"/>
              </a:rPr>
              <a:t>WikiLeaks</a:t>
            </a:r>
            <a:r>
              <a:rPr lang="en-US" sz="3200" dirty="0"/>
              <a:t> on 25 July 2010. The logs consist of 91,731 documents, covering the period between January 2004 and December 2009.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00" dirty="0"/>
              <a:t>The documents revealed information on the deaths of civilians, increased </a:t>
            </a:r>
            <a:r>
              <a:rPr lang="en-US" sz="3100" dirty="0">
                <a:hlinkClick r:id="rId6" tooltip="Taliban"/>
              </a:rPr>
              <a:t>Taliban</a:t>
            </a:r>
            <a:r>
              <a:rPr lang="en-US" sz="3100" dirty="0"/>
              <a:t> attacks, and involvement by </a:t>
            </a:r>
            <a:r>
              <a:rPr lang="en-US" sz="3100" dirty="0">
                <a:hlinkClick r:id="rId7" tooltip="Pakistan"/>
              </a:rPr>
              <a:t>Pakistan</a:t>
            </a:r>
            <a:r>
              <a:rPr lang="en-US" sz="3100" dirty="0"/>
              <a:t> and </a:t>
            </a:r>
            <a:r>
              <a:rPr lang="en-US" sz="3100" dirty="0">
                <a:hlinkClick r:id="rId8" tooltip="Iran"/>
              </a:rPr>
              <a:t>Iran</a:t>
            </a:r>
            <a:r>
              <a:rPr lang="en-US" sz="3100" dirty="0"/>
              <a:t> in the </a:t>
            </a:r>
            <a:r>
              <a:rPr lang="en-US" sz="3100" dirty="0">
                <a:hlinkClick r:id="rId9" tooltip="Taliban insurgency"/>
              </a:rPr>
              <a:t>insurgency</a:t>
            </a:r>
            <a:r>
              <a:rPr lang="en-US" sz="3100" dirty="0"/>
              <a:t>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100" dirty="0"/>
              <a:t>The New York Times, the Guardian and Der </a:t>
            </a:r>
            <a:r>
              <a:rPr lang="en-US" sz="3100" dirty="0" err="1"/>
              <a:t>Spiegal</a:t>
            </a:r>
            <a:r>
              <a:rPr lang="en-US" sz="3100" dirty="0"/>
              <a:t> received advanced copies of the logs. </a:t>
            </a:r>
          </a:p>
        </p:txBody>
      </p:sp>
    </p:spTree>
    <p:extLst>
      <p:ext uri="{BB962C8B-B14F-4D97-AF65-F5344CB8AC3E}">
        <p14:creationId xmlns:p14="http://schemas.microsoft.com/office/powerpoint/2010/main" val="348793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Journalism Process</a:t>
            </a:r>
            <a:endParaRPr lang="en-US" dirty="0"/>
          </a:p>
        </p:txBody>
      </p:sp>
      <p:pic>
        <p:nvPicPr>
          <p:cNvPr id="10" name="Picture 9" descr="datajournalism_5cs6com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363974"/>
            <a:ext cx="7010957" cy="54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ources: Sent or Leaked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2945" y="5996807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Afghanistan The War Logs</a:t>
            </a:r>
            <a:r>
              <a:rPr lang="en-US" dirty="0" smtClean="0"/>
              <a:t>: The Guardian’s site explaining the human cost of war.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59" y="962412"/>
            <a:ext cx="6969229" cy="49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sources: sent or leaked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251" y="5285067"/>
            <a:ext cx="817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50" lvl="0" indent="-285750">
              <a:buClr>
                <a:schemeClr val="lt1"/>
              </a:buClr>
              <a:buSzPct val="166666"/>
              <a:buFont typeface="Courier New" panose="02070309020205020404" pitchFamily="49" charset="0"/>
              <a:buChar char="o"/>
            </a:pPr>
            <a:r>
              <a:rPr lang="en" b="1" u="sng" dirty="0">
                <a:solidFill>
                  <a:schemeClr val="hlink"/>
                </a:solidFill>
                <a:hlinkClick r:id="rId3"/>
              </a:rPr>
              <a:t>Offshore Leaks</a:t>
            </a:r>
            <a:r>
              <a:rPr lang="en" b="1" dirty="0"/>
              <a:t>: </a:t>
            </a:r>
            <a:r>
              <a:rPr lang="en" dirty="0"/>
              <a:t>A leaked hard drive of 2.5 million documents about offshore bank accounts to the International Consortium of Investigative Journalists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1" y="962412"/>
            <a:ext cx="8978747" cy="40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5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1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Sources: Breaking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1929666"/>
            <a:ext cx="6089720" cy="395128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" sz="2800" dirty="0"/>
              <a:t>Data collection: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Crowd-sourcing via Ushahidi-type platforms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Citizen media contributions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Sensor data for environmental catstrophes</a:t>
            </a:r>
          </a:p>
          <a:p>
            <a:endParaRPr lang="en" sz="2800" dirty="0"/>
          </a:p>
          <a:p>
            <a:pPr lvl="0"/>
            <a:r>
              <a:rPr lang="en" sz="2800" dirty="0"/>
              <a:t>Risks: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Selection bias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Verification process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1623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Sources: Breaking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1929666"/>
            <a:ext cx="6089720" cy="395128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" sz="2800" dirty="0"/>
              <a:t>Data collection: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Crowd-sourcing via Ushahidi-type platforms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Citizen media contributions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Sensor data for environmental catstrophes</a:t>
            </a:r>
          </a:p>
          <a:p>
            <a:endParaRPr lang="en" sz="2800" dirty="0"/>
          </a:p>
          <a:p>
            <a:pPr lvl="0"/>
            <a:r>
              <a:rPr lang="en" sz="2800" dirty="0"/>
              <a:t>Risks: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Selection bias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Verification process</a:t>
            </a:r>
          </a:p>
          <a:p>
            <a:pPr marL="457200" lvl="0" indent="-4191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 sz="2800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1111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889788"/>
          </a:xfrm>
        </p:spPr>
        <p:txBody>
          <a:bodyPr/>
          <a:lstStyle/>
          <a:p>
            <a:r>
              <a:rPr lang="en-US" dirty="0" smtClean="0"/>
              <a:t>Data sources: breaking news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251" y="5285067"/>
            <a:ext cx="817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50" lvl="0" indent="-285750">
              <a:buClr>
                <a:schemeClr val="lt1"/>
              </a:buClr>
              <a:buSzPct val="166666"/>
              <a:buFont typeface="Courier New" panose="02070309020205020404" pitchFamily="49" charset="0"/>
              <a:buChar char="o"/>
            </a:pPr>
            <a:r>
              <a:rPr lang="en" b="1" u="sng" dirty="0" smtClean="0">
                <a:solidFill>
                  <a:schemeClr val="hlink"/>
                </a:solidFill>
                <a:hlinkClick r:id="rId3"/>
              </a:rPr>
              <a:t>The Westgate Attack: A Social Media Perspective</a:t>
            </a:r>
            <a:r>
              <a:rPr lang="en" b="1" dirty="0" smtClean="0"/>
              <a:t>: </a:t>
            </a:r>
            <a:r>
              <a:rPr lang="en-US" dirty="0" smtClean="0"/>
              <a:t>An analysis of the events of Westgate driven by analysis of social media content.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0" y="727237"/>
            <a:ext cx="8978749" cy="44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1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252" y="1476261"/>
            <a:ext cx="1905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50" lvl="0" indent="-285750">
              <a:buClr>
                <a:schemeClr val="lt1"/>
              </a:buClr>
              <a:buSzPct val="166666"/>
              <a:buFont typeface="Courier New" panose="02070309020205020404" pitchFamily="49" charset="0"/>
              <a:buChar char="o"/>
            </a:pPr>
            <a:r>
              <a:rPr lang="en" b="1" u="sng" dirty="0" smtClean="0">
                <a:solidFill>
                  <a:schemeClr val="hlink"/>
                </a:solidFill>
                <a:hlinkClick r:id="rId3"/>
              </a:rPr>
              <a:t>Muslims Killed in Sri Lanka Mob Attack</a:t>
            </a:r>
            <a:r>
              <a:rPr lang="en-US" b="1" dirty="0" smtClean="0"/>
              <a:t>, Al Jazeera</a:t>
            </a:r>
            <a:r>
              <a:rPr lang="en-US" dirty="0" smtClean="0"/>
              <a:t>.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45" y="0"/>
            <a:ext cx="559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2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Sources: Theories to be Explored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927" y="1792265"/>
            <a:ext cx="3200685" cy="4498366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Global and open data </a:t>
            </a:r>
            <a:r>
              <a:rPr lang="en-US" b="1" dirty="0" smtClean="0"/>
              <a:t>catalogs</a:t>
            </a:r>
          </a:p>
          <a:p>
            <a:pPr fontAlgn="base"/>
            <a:endParaRPr lang="en-US" dirty="0"/>
          </a:p>
          <a:p>
            <a:pPr fontAlgn="base"/>
            <a:r>
              <a:rPr lang="en-US" dirty="0">
                <a:hlinkClick r:id="rId3"/>
              </a:rPr>
              <a:t>World Health Organization</a:t>
            </a:r>
            <a:endParaRPr lang="en-US" dirty="0"/>
          </a:p>
          <a:p>
            <a:pPr fontAlgn="base"/>
            <a:r>
              <a:rPr lang="en-US" dirty="0">
                <a:hlinkClick r:id="rId4"/>
              </a:rPr>
              <a:t>United Nations</a:t>
            </a:r>
            <a:endParaRPr lang="en-US" dirty="0"/>
          </a:p>
          <a:p>
            <a:pPr fontAlgn="base"/>
            <a:r>
              <a:rPr lang="en-US" dirty="0" smtClean="0">
                <a:hlinkClick r:id="rId5"/>
              </a:rPr>
              <a:t>Population Reference Bureau </a:t>
            </a:r>
            <a:endParaRPr lang="en-US" dirty="0" smtClean="0"/>
          </a:p>
          <a:p>
            <a:pPr fontAlgn="base"/>
            <a:r>
              <a:rPr lang="en-US" dirty="0" smtClean="0">
                <a:hlinkClick r:id="rId6"/>
              </a:rPr>
              <a:t>UNICEF Data</a:t>
            </a:r>
            <a:endParaRPr lang="en-US" dirty="0"/>
          </a:p>
          <a:p>
            <a:pPr fontAlgn="base"/>
            <a:r>
              <a:rPr lang="en-US" dirty="0">
                <a:hlinkClick r:id="rId7"/>
              </a:rPr>
              <a:t>The Guardian's world government data portal</a:t>
            </a:r>
            <a:endParaRPr lang="en-US" dirty="0"/>
          </a:p>
          <a:p>
            <a:pPr fontAlgn="base"/>
            <a:r>
              <a:rPr lang="en-US" dirty="0">
                <a:hlinkClick r:id="rId8"/>
              </a:rPr>
              <a:t>Google's public data directory</a:t>
            </a:r>
            <a:endParaRPr lang="en-US" dirty="0"/>
          </a:p>
          <a:p>
            <a:pPr fontAlgn="base"/>
            <a:r>
              <a:rPr lang="en-US" dirty="0">
                <a:hlinkClick r:id="rId9"/>
              </a:rPr>
              <a:t>The data hub</a:t>
            </a:r>
            <a:endParaRPr lang="en-US" dirty="0"/>
          </a:p>
          <a:p>
            <a:pPr fontAlgn="base"/>
            <a:r>
              <a:rPr lang="en-US" dirty="0" err="1">
                <a:hlinkClick r:id="rId10"/>
              </a:rPr>
              <a:t>DBPedia</a:t>
            </a:r>
            <a:r>
              <a:rPr lang="en-US" dirty="0">
                <a:hlinkClick r:id="rId10"/>
              </a:rPr>
              <a:t> Datasets</a:t>
            </a:r>
            <a:endParaRPr lang="en-US" dirty="0"/>
          </a:p>
          <a:p>
            <a:pPr fontAlgn="base"/>
            <a:r>
              <a:rPr lang="en-US" dirty="0">
                <a:hlinkClick r:id="rId11"/>
              </a:rPr>
              <a:t>Factual</a:t>
            </a:r>
            <a:endParaRPr lang="en-US" dirty="0"/>
          </a:p>
          <a:p>
            <a:pPr fontAlgn="base"/>
            <a:r>
              <a:rPr lang="en-US" dirty="0">
                <a:hlinkClick r:id="rId12"/>
              </a:rPr>
              <a:t>Free GIS data</a:t>
            </a:r>
            <a:endParaRPr lang="en-US" dirty="0"/>
          </a:p>
          <a:p>
            <a:pPr fontAlgn="base"/>
            <a:r>
              <a:rPr lang="en-US" dirty="0">
                <a:hlinkClick r:id="rId13"/>
              </a:rPr>
              <a:t>List of open data resources</a:t>
            </a:r>
            <a:endParaRPr lang="en-US" dirty="0"/>
          </a:p>
          <a:p>
            <a:pPr fontAlgn="base"/>
            <a:r>
              <a:rPr lang="en-US" dirty="0">
                <a:hlinkClick r:id="rId14"/>
              </a:rPr>
              <a:t>Energy data </a:t>
            </a:r>
            <a:r>
              <a:rPr lang="en-US" dirty="0" smtClean="0">
                <a:hlinkClick r:id="rId14"/>
              </a:rPr>
              <a:t>repositories</a:t>
            </a:r>
            <a:endParaRPr lang="en-US" dirty="0" smtClean="0"/>
          </a:p>
          <a:p>
            <a:pPr lvl="0"/>
            <a:r>
              <a:rPr lang="en" u="sng" dirty="0">
                <a:solidFill>
                  <a:schemeClr val="hlink"/>
                </a:solidFill>
                <a:hlinkClick r:id="rId15"/>
              </a:rPr>
              <a:t>World Research </a:t>
            </a:r>
            <a:r>
              <a:rPr lang="en" u="sng" dirty="0" smtClean="0">
                <a:solidFill>
                  <a:schemeClr val="hlink"/>
                </a:solidFill>
                <a:hlinkClick r:id="rId15"/>
              </a:rPr>
              <a:t>Institute</a:t>
            </a:r>
            <a:endParaRPr lang="en" u="sng" dirty="0">
              <a:solidFill>
                <a:schemeClr val="hlink"/>
              </a:solidFill>
              <a:hlinkClick r:id="rId16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13889" y="1792265"/>
            <a:ext cx="3200685" cy="3951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>
                <a:hlinkClick r:id="rId17"/>
              </a:rPr>
              <a:t>Data wrangling</a:t>
            </a:r>
            <a:endParaRPr lang="en-US" dirty="0" smtClean="0"/>
          </a:p>
          <a:p>
            <a:pPr fontAlgn="base"/>
            <a:r>
              <a:rPr lang="en-US" dirty="0" err="1" smtClean="0">
                <a:hlinkClick r:id="rId18"/>
              </a:rPr>
              <a:t>Quora</a:t>
            </a:r>
            <a:r>
              <a:rPr lang="en-US" dirty="0" smtClean="0">
                <a:hlinkClick r:id="rId18"/>
              </a:rPr>
              <a:t> thread: "Where can I find large datasets open to the public?"</a:t>
            </a:r>
            <a:endParaRPr lang="en-US" dirty="0" smtClean="0"/>
          </a:p>
          <a:p>
            <a:pPr fontAlgn="base"/>
            <a:r>
              <a:rPr lang="en-US" dirty="0" smtClean="0">
                <a:hlinkClick r:id="rId19"/>
              </a:rPr>
              <a:t>Directory of APIs</a:t>
            </a:r>
            <a:endParaRPr lang="en-US" dirty="0" smtClean="0"/>
          </a:p>
          <a:p>
            <a:pPr fontAlgn="base"/>
            <a:r>
              <a:rPr lang="en-US" dirty="0" err="1" smtClean="0">
                <a:hlinkClick r:id="rId20"/>
              </a:rPr>
              <a:t>Infochimps</a:t>
            </a:r>
            <a:endParaRPr lang="en-US" dirty="0" smtClean="0"/>
          </a:p>
          <a:p>
            <a:pPr fontAlgn="base"/>
            <a:r>
              <a:rPr lang="en-US" dirty="0" err="1" smtClean="0">
                <a:hlinkClick r:id="rId21"/>
              </a:rPr>
              <a:t>Datamarket</a:t>
            </a:r>
            <a:endParaRPr lang="en-US" dirty="0" smtClean="0"/>
          </a:p>
          <a:p>
            <a:pPr fontAlgn="base"/>
            <a:r>
              <a:rPr lang="en-US" dirty="0" smtClean="0">
                <a:hlinkClick r:id="rId22"/>
              </a:rPr>
              <a:t>Offshore Leaks</a:t>
            </a:r>
            <a:endParaRPr lang="en-US" dirty="0" smtClean="0"/>
          </a:p>
          <a:p>
            <a:pPr fontAlgn="base"/>
            <a:r>
              <a:rPr lang="en-US" dirty="0" smtClean="0">
                <a:hlinkClick r:id="rId23"/>
              </a:rPr>
              <a:t>Investigative Dashboard</a:t>
            </a:r>
            <a:endParaRPr lang="en-US" dirty="0" smtClean="0"/>
          </a:p>
          <a:p>
            <a:pPr fontAlgn="base"/>
            <a:r>
              <a:rPr lang="en-US" dirty="0" smtClean="0">
                <a:hlinkClick r:id="rId24"/>
              </a:rPr>
              <a:t>Open Corporates</a:t>
            </a:r>
            <a:endParaRPr lang="en-US" dirty="0" smtClean="0"/>
          </a:p>
          <a:p>
            <a:pPr fontAlgn="base"/>
            <a:r>
              <a:rPr lang="en-US" dirty="0" smtClean="0">
                <a:hlinkClick r:id="rId25"/>
              </a:rPr>
              <a:t>Natural Earth data</a:t>
            </a:r>
            <a:endParaRPr lang="en-US" dirty="0" smtClean="0"/>
          </a:p>
          <a:p>
            <a:pPr lvl="0"/>
            <a:r>
              <a:rPr lang="en" u="sng" dirty="0">
                <a:solidFill>
                  <a:schemeClr val="hlink"/>
                </a:solidFill>
                <a:hlinkClick r:id="rId26"/>
              </a:rPr>
              <a:t>UNEP Data</a:t>
            </a:r>
            <a:endParaRPr lang="en" u="sng" dirty="0">
              <a:solidFill>
                <a:schemeClr val="hlink"/>
              </a:solidFill>
              <a:hlinkClick r:id="rId27"/>
            </a:endParaRPr>
          </a:p>
          <a:p>
            <a:pPr lvl="0"/>
            <a:r>
              <a:rPr lang="en" u="sng" dirty="0">
                <a:solidFill>
                  <a:schemeClr val="hlink"/>
                </a:solidFill>
                <a:hlinkClick r:id="rId28"/>
              </a:rPr>
              <a:t>Transparency International Corruption Index</a:t>
            </a:r>
          </a:p>
          <a:p>
            <a:pPr lvl="0"/>
            <a:r>
              <a:rPr lang="en" u="sng" dirty="0">
                <a:solidFill>
                  <a:schemeClr val="hlink"/>
                </a:solidFill>
                <a:hlinkClick r:id="rId29"/>
              </a:rPr>
              <a:t>Land Ownership Database</a:t>
            </a:r>
          </a:p>
          <a:p>
            <a:pPr lvl="0"/>
            <a:r>
              <a:rPr lang="en" u="sng" dirty="0">
                <a:solidFill>
                  <a:schemeClr val="hlink"/>
                </a:solidFill>
              </a:rPr>
              <a:t>Gapminder </a:t>
            </a:r>
            <a:r>
              <a:rPr lang="en" u="sng" dirty="0" smtClean="0">
                <a:solidFill>
                  <a:schemeClr val="hlink"/>
                </a:solidFill>
              </a:rPr>
              <a:t>World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Sources: Theories to be explored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43213" y="1761144"/>
            <a:ext cx="7396647" cy="44083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1800" b="1" dirty="0" smtClean="0"/>
              <a:t>Afghanistan Data Sources</a:t>
            </a:r>
            <a:endParaRPr lang="en-US" sz="1800" dirty="0" smtClean="0"/>
          </a:p>
          <a:p>
            <a:r>
              <a:rPr lang="en-US" sz="1800" dirty="0" smtClean="0">
                <a:hlinkClick r:id="rId3"/>
              </a:rPr>
              <a:t>International Security Assistance Force</a:t>
            </a:r>
            <a:endParaRPr lang="en-US" sz="1800" dirty="0" smtClean="0"/>
          </a:p>
          <a:p>
            <a:r>
              <a:rPr lang="en-US" sz="1800" dirty="0" smtClean="0">
                <a:hlinkClick r:id="rId4"/>
              </a:rPr>
              <a:t>Afghanistan Conflict Monitor</a:t>
            </a:r>
            <a:endParaRPr lang="en-US" sz="1800" dirty="0" smtClean="0"/>
          </a:p>
          <a:p>
            <a:r>
              <a:rPr lang="en-US" sz="1800" dirty="0" err="1" smtClean="0">
                <a:hlinkClick r:id="rId5"/>
              </a:rPr>
              <a:t>AfghanWire</a:t>
            </a:r>
            <a:endParaRPr lang="en-US" sz="1800" dirty="0" smtClean="0"/>
          </a:p>
          <a:p>
            <a:r>
              <a:rPr lang="en-US" sz="1800" dirty="0" smtClean="0">
                <a:hlinkClick r:id="rId6"/>
              </a:rPr>
              <a:t>The Afghanistan Analysts Network</a:t>
            </a:r>
            <a:endParaRPr lang="en-US" sz="1800" dirty="0" smtClean="0"/>
          </a:p>
          <a:p>
            <a:r>
              <a:rPr lang="en-US" sz="1800" dirty="0" smtClean="0">
                <a:hlinkClick r:id="rId7"/>
              </a:rPr>
              <a:t>Afghanistan Research and Evaluation Unit</a:t>
            </a:r>
            <a:endParaRPr lang="en-US" sz="1800" dirty="0" smtClean="0"/>
          </a:p>
          <a:p>
            <a:r>
              <a:rPr lang="en-US" sz="1800" dirty="0" smtClean="0">
                <a:hlinkClick r:id="rId8"/>
              </a:rPr>
              <a:t>International Crisis Group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b="1" dirty="0" smtClean="0"/>
              <a:t>Afghanistan Health Data</a:t>
            </a:r>
          </a:p>
          <a:p>
            <a:r>
              <a:rPr lang="en-US" sz="1800" dirty="0" smtClean="0">
                <a:hlinkClick r:id="rId9"/>
              </a:rPr>
              <a:t>Ministry of Public Health</a:t>
            </a:r>
            <a:endParaRPr lang="en-US" sz="1800" dirty="0" smtClean="0"/>
          </a:p>
          <a:p>
            <a:r>
              <a:rPr lang="en-US" sz="1800" dirty="0" smtClean="0">
                <a:hlinkClick r:id="rId10"/>
              </a:rPr>
              <a:t>Health Policy Project</a:t>
            </a:r>
            <a:endParaRPr lang="en-US" sz="1800" dirty="0" smtClean="0"/>
          </a:p>
          <a:p>
            <a:pPr lvl="0"/>
            <a:r>
              <a:rPr lang="en-US" sz="1800" u="sng" dirty="0" smtClean="0">
                <a:hlinkClick r:id="rId11"/>
              </a:rPr>
              <a:t>www.afga.org</a:t>
            </a:r>
            <a:endParaRPr lang="en-US" sz="1800" dirty="0" smtClean="0"/>
          </a:p>
          <a:p>
            <a:pPr lvl="0"/>
            <a:r>
              <a:rPr lang="en-US" sz="1800" dirty="0"/>
              <a:t>Afghanistan Private Hospitals Association (</a:t>
            </a:r>
            <a:r>
              <a:rPr lang="en-US" sz="1800" dirty="0" err="1"/>
              <a:t>APHA</a:t>
            </a:r>
            <a:r>
              <a:rPr lang="en-US" sz="1800" dirty="0"/>
              <a:t>)</a:t>
            </a:r>
          </a:p>
          <a:p>
            <a:pPr lvl="0"/>
            <a:r>
              <a:rPr lang="en-US" sz="1800" dirty="0"/>
              <a:t>Afghan National Medicines Services Organization (</a:t>
            </a:r>
            <a:r>
              <a:rPr lang="en-US" sz="1800" dirty="0" err="1"/>
              <a:t>ANMSO</a:t>
            </a:r>
            <a:r>
              <a:rPr lang="en-US" sz="1800" dirty="0"/>
              <a:t>)</a:t>
            </a:r>
          </a:p>
          <a:p>
            <a:pPr lvl="0"/>
            <a:r>
              <a:rPr lang="en-US" sz="1800" dirty="0"/>
              <a:t>Afghan Midwifery Association (AMA)</a:t>
            </a:r>
          </a:p>
          <a:p>
            <a:pPr lvl="0"/>
            <a:r>
              <a:rPr lang="en-US" sz="1800" dirty="0"/>
              <a:t>Afghan Social Marketing Organization (</a:t>
            </a:r>
            <a:r>
              <a:rPr lang="en-US" sz="1800" dirty="0" err="1"/>
              <a:t>ASMO</a:t>
            </a:r>
            <a:r>
              <a:rPr lang="en-US" sz="1800" dirty="0"/>
              <a:t>)</a:t>
            </a:r>
          </a:p>
          <a:p>
            <a:pPr lvl="0"/>
            <a:r>
              <a:rPr lang="en-US" sz="1800" dirty="0"/>
              <a:t>Futures Group</a:t>
            </a:r>
          </a:p>
          <a:p>
            <a:pPr lvl="0"/>
            <a:r>
              <a:rPr lang="en-US" sz="1800" dirty="0"/>
              <a:t>HIV/AIDS Coordination Committee of Afghanistan (</a:t>
            </a:r>
            <a:r>
              <a:rPr lang="en-US" sz="1800" dirty="0" err="1"/>
              <a:t>HACCA</a:t>
            </a:r>
            <a:r>
              <a:rPr lang="en-US" sz="1800" dirty="0"/>
              <a:t>) Secretariat</a:t>
            </a:r>
          </a:p>
          <a:p>
            <a:pPr lvl="0"/>
            <a:r>
              <a:rPr lang="en-US" sz="1800" dirty="0"/>
              <a:t>Organization of Afghan Midwives (</a:t>
            </a:r>
            <a:r>
              <a:rPr lang="en-US" sz="1800" dirty="0" err="1"/>
              <a:t>OAM</a:t>
            </a:r>
            <a:r>
              <a:rPr lang="en-US" sz="1800" dirty="0"/>
              <a:t>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11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6600244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70334" y="1322024"/>
            <a:ext cx="6973676" cy="47592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 b="1" dirty="0" smtClean="0"/>
              <a:t>Read one of the two: </a:t>
            </a:r>
            <a:r>
              <a:rPr lang="en-US" sz="3200" b="1" dirty="0" smtClean="0">
                <a:hlinkClick r:id="rId3"/>
              </a:rPr>
              <a:t>Afghanistan WHO Profile </a:t>
            </a:r>
            <a:endParaRPr lang="en-US" sz="3200" b="1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What story angles do you see in the data?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What other data would you look for to write your story?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Who would you interview for your story?</a:t>
            </a:r>
            <a:endParaRPr lang="en-US" sz="3200" dirty="0"/>
          </a:p>
          <a:p>
            <a:pPr marL="457200" lvl="1" indent="0">
              <a:buNone/>
            </a:pPr>
            <a:endParaRPr lang="en-US" sz="3200" b="1" dirty="0" smtClean="0"/>
          </a:p>
          <a:p>
            <a:pPr marL="457200" lvl="1" indent="0">
              <a:buNone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231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58800" y="255164"/>
            <a:ext cx="3721100" cy="5332836"/>
          </a:xfrm>
        </p:spPr>
        <p:txBody>
          <a:bodyPr/>
          <a:lstStyle/>
          <a:p>
            <a:r>
              <a:rPr lang="en-US" sz="3200" dirty="0" smtClean="0"/>
              <a:t>The Data Journalism Process</a:t>
            </a:r>
            <a:r>
              <a:rPr lang="en-US" sz="3200" dirty="0" smtClean="0">
                <a:hlinkClick r:id="rId3"/>
              </a:rPr>
              <a:t/>
            </a:r>
            <a:br>
              <a:rPr lang="en-US" sz="3200" dirty="0" smtClean="0">
                <a:hlinkClick r:id="rId3"/>
              </a:rPr>
            </a:br>
            <a:r>
              <a:rPr lang="en-US" b="1" dirty="0" smtClean="0">
                <a:hlinkClick r:id="rId3"/>
              </a:rPr>
              <a:t>The Guardian: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1. Share Data</a:t>
            </a:r>
            <a:br>
              <a:rPr lang="en-US" dirty="0" smtClean="0"/>
            </a:br>
            <a:r>
              <a:rPr lang="en-US" dirty="0" smtClean="0"/>
              <a:t>2. Spread Sheets</a:t>
            </a:r>
            <a:br>
              <a:rPr lang="en-US" dirty="0" smtClean="0"/>
            </a:br>
            <a:r>
              <a:rPr lang="en-US" dirty="0" smtClean="0"/>
              <a:t>3. Perform Calculations</a:t>
            </a:r>
            <a:br>
              <a:rPr lang="en-US" dirty="0" smtClean="0"/>
            </a:br>
            <a:r>
              <a:rPr lang="en-US" dirty="0" smtClean="0"/>
              <a:t>4. Output</a:t>
            </a:r>
            <a:endParaRPr lang="en-US" dirty="0"/>
          </a:p>
        </p:txBody>
      </p:sp>
      <p:pic>
        <p:nvPicPr>
          <p:cNvPr id="7" name="Picture 6" descr="guardian-data-workflow-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0"/>
            <a:ext cx="4228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646736" y="1778431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Data Journalism Process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breaking news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sources: theories to be explored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Exercise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 smtClean="0"/>
              <a:t>Summary &amp; References</a:t>
            </a:r>
          </a:p>
          <a:p>
            <a:endParaRPr lang="en-US" sz="2800" i="1" dirty="0">
              <a:solidFill>
                <a:srgbClr val="123D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7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Data sources include recurring events, sent </a:t>
            </a:r>
            <a:r>
              <a:rPr lang="en-US" dirty="0"/>
              <a:t>or leaked </a:t>
            </a:r>
            <a:r>
              <a:rPr lang="en-US" dirty="0" smtClean="0"/>
              <a:t>data, breaking news and theories </a:t>
            </a:r>
            <a:r>
              <a:rPr lang="en-US" dirty="0"/>
              <a:t>to be </a:t>
            </a:r>
            <a:r>
              <a:rPr lang="en-US" dirty="0" smtClean="0"/>
              <a:t>explored.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from these stories can be used to enrich traditional reporting, find new angles on old stories, uncover corruption or engage citizens in the reporting process.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sources are all around us: NGOs, research institutions, government and ordinary people.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Summary &amp;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7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256" y="220974"/>
            <a:ext cx="5726375" cy="1143000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Summary &amp; Resources</a:t>
            </a:r>
            <a:endParaRPr lang="en-US" dirty="0"/>
          </a:p>
        </p:txBody>
      </p:sp>
      <p:pic>
        <p:nvPicPr>
          <p:cNvPr id="5" name="Picture 10" descr="https://lh3.googleusercontent.com/hbOiIK0Z97YsnmddmraB2zZud2VGeQz5KQkKUzzIhO-e6QfqQn7DxFSWX1r3qu-oiCVKcUZ5EyOD8kKbbmf5GlU9Yt9hujGfjZefFqYQ_Ndhbc0DEbS_mGrdhX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44700"/>
            <a:ext cx="3237460" cy="11483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ttps://lh5.googleusercontent.com/PdlE680yPjgwy-Waa0eX8PaEZmMsxnhJdaTAgtBkzu5woNlWbyTFLmW9cW0BLY6ohj4fXtTT9_uO5dyfvb0En54QJL8rdtyDhGTZ9tY4CCHrTjEJr9taC_AyBh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2211955"/>
            <a:ext cx="2286000" cy="981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03400" y="525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8" descr="https://lh6.googleusercontent.com/L4k0OTUySYLUWgUiamNlIY8repFVBkx3jNm_Sf7t4Joafip9fdUNHiMdZcv22MHPc2l3n457PhjC8SiS9MhZO8jxNe-W8mToDLZ8X-d-C24kY9dA2blUTS0FcQ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6" y="4541282"/>
            <a:ext cx="3657600" cy="1085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https://lh6.googleusercontent.com/055nm92Kr-sD97dgCDJAS39zzCnd-4-6-or5-SZZ_mDcB7t7VfvIva3BRuMbxoAjrnr1apl_lTXZ1HRX1CWQM5dJ5tNn7DJ4ofxC5O3DY9OrNjGRFSf2sndaJm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02" y="4255531"/>
            <a:ext cx="3324225" cy="1371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0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3425" y="1529944"/>
            <a:ext cx="8293374" cy="35847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1145" y="371431"/>
            <a:ext cx="6867838" cy="1143000"/>
          </a:xfrm>
        </p:spPr>
        <p:txBody>
          <a:bodyPr/>
          <a:lstStyle/>
          <a:p>
            <a:r>
              <a:rPr lang="en-US" dirty="0" smtClean="0"/>
              <a:t>The Data Journalism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1646736" y="1929666"/>
            <a:ext cx="6089720" cy="3951288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/>
              <a:t>Data sources: recurring events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Data </a:t>
            </a:r>
            <a:r>
              <a:rPr lang="en-US" sz="2800" dirty="0"/>
              <a:t>sources: sent or leaked data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Data sources: breaking </a:t>
            </a:r>
            <a:r>
              <a:rPr lang="en-US" sz="2800" dirty="0" smtClean="0"/>
              <a:t>news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Data sources: theories to be explored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2319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/>
              <a:t>Data sources: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Governance &amp; Security Indicators</a:t>
            </a:r>
            <a:endParaRPr lang="en-US" sz="32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</a:t>
            </a:r>
            <a:r>
              <a:rPr lang="en-US" sz="3200" dirty="0"/>
              <a:t>E</a:t>
            </a:r>
            <a:r>
              <a:rPr lang="en-US" sz="3200" dirty="0" smtClean="0"/>
              <a:t>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5066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318665"/>
            <a:ext cx="6867838" cy="114300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1426399" y="1676279"/>
            <a:ext cx="6089720" cy="4405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Data sources: recurring events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b="1" dirty="0" smtClean="0"/>
              <a:t>Governance &amp; Security Indicators</a:t>
            </a:r>
            <a:endParaRPr lang="en-US" sz="3200" b="1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Economic Indicators &amp; Budgets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Education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Human rights &amp; Equality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Environmental Indicators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 smtClean="0"/>
              <a:t>Health Indicators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410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736" y="72624"/>
            <a:ext cx="6867838" cy="114300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</a:t>
            </a:r>
            <a:r>
              <a:rPr lang="en-US" dirty="0" smtClean="0"/>
              <a:t>ources: Recurring Events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5000" y="5505833"/>
            <a:ext cx="787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hlinkClick r:id="rId3"/>
              </a:rPr>
              <a:t>Jail Crunch</a:t>
            </a:r>
            <a:r>
              <a:rPr lang="en-US" dirty="0" smtClean="0"/>
              <a:t>: Organized Crime and Corruption Reporting Project visualized crime rates by type of crime for Eastern Europe.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" y="1076321"/>
            <a:ext cx="8945696" cy="431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c276d07f-d789-4d6c-a889-e8924010ee8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A35704F1712640A333B51846E545A5" ma:contentTypeVersion="3" ma:contentTypeDescription="Create a new document." ma:contentTypeScope="" ma:versionID="04017e53ddb784a7a597776bccf57d49">
  <xsd:schema xmlns:xsd="http://www.w3.org/2001/XMLSchema" xmlns:xs="http://www.w3.org/2001/XMLSchema" xmlns:p="http://schemas.microsoft.com/office/2006/metadata/properties" xmlns:ns2="c276d07f-d789-4d6c-a889-e8924010ee82" targetNamespace="http://schemas.microsoft.com/office/2006/metadata/properties" ma:root="true" ma:fieldsID="bd1f47aa7bba4ae340846ef8575f9160" ns2:_="">
    <xsd:import namespace="c276d07f-d789-4d6c-a889-e8924010ee82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76d07f-d789-4d6c-a889-e8924010ee82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Dropdown" ma:internalName="Category">
      <xsd:simpleType>
        <xsd:restriction base="dms:Choice">
          <xsd:enumeration value="Presentation"/>
          <xsd:enumeration value="Templat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9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287EC0-7867-4D1D-A103-812AA11CCF32}">
  <ds:schemaRefs>
    <ds:schemaRef ds:uri="http://purl.org/dc/dcmitype/"/>
    <ds:schemaRef ds:uri="c276d07f-d789-4d6c-a889-e8924010ee82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BA311A1-8E74-4F65-85D5-15A2C759C7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76d07f-d789-4d6c-a889-e8924010ee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34B498-D366-481A-937D-A78EF49865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1224</Words>
  <Application>Microsoft Office PowerPoint</Application>
  <PresentationFormat>On-screen Show (4:3)</PresentationFormat>
  <Paragraphs>292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 Black</vt:lpstr>
      <vt:lpstr>Calibri</vt:lpstr>
      <vt:lpstr>Courier New</vt:lpstr>
      <vt:lpstr>Wingdings</vt:lpstr>
      <vt:lpstr>Office Theme</vt:lpstr>
      <vt:lpstr>Finding Stories in Data</vt:lpstr>
      <vt:lpstr>Contents</vt:lpstr>
      <vt:lpstr>The Data Journalism Process</vt:lpstr>
      <vt:lpstr>The Data Journalism Process The Guardian:  1. Share Data 2. Spread Sheets 3. Perform Calculations 4. Output</vt:lpstr>
      <vt:lpstr>The Data Journalism Process</vt:lpstr>
      <vt:lpstr>Data sources</vt:lpstr>
      <vt:lpstr>Data sources</vt:lpstr>
      <vt:lpstr>Data sources</vt:lpstr>
      <vt:lpstr>Data Sources: Recurring Events</vt:lpstr>
      <vt:lpstr>Exercise</vt:lpstr>
      <vt:lpstr>Data Sources</vt:lpstr>
      <vt:lpstr>Data Sources: Recurring Events</vt:lpstr>
      <vt:lpstr>Exercise</vt:lpstr>
      <vt:lpstr>Data Sources</vt:lpstr>
      <vt:lpstr>Data sources: Recurring Events</vt:lpstr>
      <vt:lpstr>Exercise</vt:lpstr>
      <vt:lpstr>Data Sources</vt:lpstr>
      <vt:lpstr>Data sources: Recurring Events</vt:lpstr>
      <vt:lpstr>Exercise</vt:lpstr>
      <vt:lpstr>Data Sources</vt:lpstr>
      <vt:lpstr>Data sources: Recurring Events</vt:lpstr>
      <vt:lpstr>Exercise</vt:lpstr>
      <vt:lpstr>Data Sources</vt:lpstr>
      <vt:lpstr>Sources of Data: Recurring Events</vt:lpstr>
      <vt:lpstr>Exercise</vt:lpstr>
      <vt:lpstr>Contents</vt:lpstr>
      <vt:lpstr>Exercise</vt:lpstr>
      <vt:lpstr>Contents</vt:lpstr>
      <vt:lpstr>Data Sources: Sent or Leaked Data</vt:lpstr>
      <vt:lpstr>Data Sources: Sent or Leaked Data</vt:lpstr>
      <vt:lpstr>Data sources: sent or leaked data</vt:lpstr>
      <vt:lpstr>Contents</vt:lpstr>
      <vt:lpstr>Data Sources: Breaking News</vt:lpstr>
      <vt:lpstr>Data Sources: Breaking News</vt:lpstr>
      <vt:lpstr>Data sources: breaking news</vt:lpstr>
      <vt:lpstr>PowerPoint Presentation</vt:lpstr>
      <vt:lpstr>Data Sources: Theories to be Explored</vt:lpstr>
      <vt:lpstr>Data Sources: Theories to be explored</vt:lpstr>
      <vt:lpstr>Exercise</vt:lpstr>
      <vt:lpstr>Contents</vt:lpstr>
      <vt:lpstr>Summary &amp; Resources</vt:lpstr>
      <vt:lpstr>Summary &amp;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Arnold Phommavog</dc:creator>
  <cp:keywords/>
  <cp:lastModifiedBy>Eva Constantaras</cp:lastModifiedBy>
  <cp:revision>97</cp:revision>
  <dcterms:created xsi:type="dcterms:W3CDTF">2012-01-25T18:54:33Z</dcterms:created>
  <dcterms:modified xsi:type="dcterms:W3CDTF">2014-09-27T17:39:13Z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400</vt:r8>
  </property>
  <property fmtid="{D5CDD505-2E9C-101B-9397-08002B2CF9AE}" pid="3" name="ContentTypeId">
    <vt:lpwstr>0x0101004AA35704F1712640A333B51846E545A5</vt:lpwstr>
  </property>
</Properties>
</file>